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Lat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Lato-bold.fntdata"/><Relationship Id="rId14" Type="http://schemas.openxmlformats.org/officeDocument/2006/relationships/slide" Target="slides/slide9.xml"/><Relationship Id="rId36" Type="http://schemas.openxmlformats.org/officeDocument/2006/relationships/font" Target="fonts/Lato-regular.fntdata"/><Relationship Id="rId17" Type="http://schemas.openxmlformats.org/officeDocument/2006/relationships/slide" Target="slides/slide12.xml"/><Relationship Id="rId39" Type="http://schemas.openxmlformats.org/officeDocument/2006/relationships/font" Target="fonts/Lato-boldItalic.fntdata"/><Relationship Id="rId16" Type="http://schemas.openxmlformats.org/officeDocument/2006/relationships/slide" Target="slides/slide11.xml"/><Relationship Id="rId38" Type="http://schemas.openxmlformats.org/officeDocument/2006/relationships/font" Target="fonts/Lato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6be1796eb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6be1796eb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6be1796eb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6be1796eb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6be1796eb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76be1796eb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6be1796eb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6be1796eb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6be1796eb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6be1796eb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6be1796eb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6be1796eb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6be1796e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76be1796e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6be1796eb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6be1796eb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6be1796eb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6be1796eb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6be1796eb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6be1796eb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6be1796e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6be1796e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6be1796eb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76be1796eb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6be1796eb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76be1796eb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6be1796eb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76be1796eb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76be1796e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76be1796e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76be1796eb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76be1796eb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6be1796eb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6be1796eb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76be1796eb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76be1796eb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76be1796eb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76be1796eb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76be1796eb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76be1796eb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76be1796eb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76be1796eb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6be1796e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6be1796e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76be1796eb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76be1796eb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6be1796e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6be1796e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6be1796e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6be1796e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6be1796eb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6be1796e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6be1796eb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6be1796eb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6be1796eb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6be1796eb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6be1796eb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6be1796e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Case for Principle-Based Engineering Management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Carlos Rymer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4353650" y="4358125"/>
            <a:ext cx="47835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January 31, 2020</a:t>
            </a:r>
            <a:endParaRPr sz="20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. Project Management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22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Estimation &amp; Roadmapping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Skills Allocation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Communication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Dependency Management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. Business Owner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3" name="Google Shape;113;p23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Impact Tracking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Planning &amp; Strategy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Organizational Design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Negotiation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/>
          <p:nvPr>
            <p:ph type="ctrTitle"/>
          </p:nvPr>
        </p:nvSpPr>
        <p:spPr>
          <a:xfrm>
            <a:off x="358700" y="1909650"/>
            <a:ext cx="8520600" cy="13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Management Objectives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Why manage?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4" name="Google Shape;124;p25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Organizations need engineering accountability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Attracting,  retaining, and growing talent is essential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Delighting customers at scale requires tech rigor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Inform what’s possible and innovate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What are the key objectives of management?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Execute Goals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Grow Talent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Achieve Scale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0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Innovate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/>
          <p:nvPr>
            <p:ph type="ctrTitle"/>
          </p:nvPr>
        </p:nvSpPr>
        <p:spPr>
          <a:xfrm>
            <a:off x="358700" y="1909650"/>
            <a:ext cx="8520600" cy="13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Principles in Management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Who am I?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2" name="Google Shape;62;p14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10 years in software industry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Non-traditional career path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5 years in management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Terrible at making jokes...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2"/>
          <p:cNvSpPr txBox="1"/>
          <p:nvPr>
            <p:ph type="ctrTitle"/>
          </p:nvPr>
        </p:nvSpPr>
        <p:spPr>
          <a:xfrm>
            <a:off x="358700" y="1909650"/>
            <a:ext cx="8520600" cy="13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“Principles are ways of successfully dealing with reality to get what you want out of life.”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457200" lvl="0" marL="22860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419100" lvl="0" marL="2743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Lato"/>
              <a:buChar char="-"/>
            </a:pPr>
            <a:r>
              <a:rPr i="1" lang="en" sz="3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Ray Dalio</a:t>
            </a:r>
            <a:endParaRPr i="1" sz="30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Why principles?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5" name="Google Shape;165;p33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Decision-making can be hard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Business is ever-changing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Reality at work is stressful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Humans thrive with tools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4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Principles help bring peace of mind to chaos.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5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What are some examples?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6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Have Positive Bias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7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Insist on Learning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8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Emphasize People’s Strengths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9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Be Data-Driven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0"/>
          <p:cNvSpPr txBox="1"/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endParaRPr b="1" sz="96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Change Is OK</a:t>
            </a:r>
            <a:endParaRPr sz="40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1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Summarizing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6" name="Google Shape;206;p41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The engineering management role is </a:t>
            </a: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multifaceted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Management helps fulfill key business objectives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Principles bring peace of mind in a chaotic world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You make your own principles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Session Objectives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8" name="Google Shape;68;p15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Understand the Engineering Management Role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Review Management Objectives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Discuss Principles in Management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2"/>
          <p:cNvSpPr txBox="1"/>
          <p:nvPr>
            <p:ph type="ctrTitle"/>
          </p:nvPr>
        </p:nvSpPr>
        <p:spPr>
          <a:xfrm>
            <a:off x="358700" y="1909650"/>
            <a:ext cx="8520600" cy="13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Questions?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ctrTitle"/>
          </p:nvPr>
        </p:nvSpPr>
        <p:spPr>
          <a:xfrm>
            <a:off x="311700" y="1735175"/>
            <a:ext cx="8520600" cy="13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Short poll before we start...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358700" y="1909650"/>
            <a:ext cx="8520600" cy="13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Management Role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4 Major Functions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4" name="Google Shape;84;p18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People Manager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Technical Leader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Project Manager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Business Owner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ctrTitle"/>
          </p:nvPr>
        </p:nvSpPr>
        <p:spPr>
          <a:xfrm>
            <a:off x="358700" y="1909650"/>
            <a:ext cx="8520600" cy="132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Let’s review these in detail.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1. People Management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5" name="Google Shape;95;p20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Performance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Career Development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Hiring &amp; Retention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A2A2A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ctrTitle"/>
          </p:nvPr>
        </p:nvSpPr>
        <p:spPr>
          <a:xfrm>
            <a:off x="0" y="0"/>
            <a:ext cx="9144000" cy="16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2. Tech Leadership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1" name="Google Shape;101;p21"/>
          <p:cNvSpPr txBox="1"/>
          <p:nvPr>
            <p:ph type="ctrTitle"/>
          </p:nvPr>
        </p:nvSpPr>
        <p:spPr>
          <a:xfrm>
            <a:off x="0" y="1692600"/>
            <a:ext cx="9144000" cy="3450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Tech Design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Operational Excellence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A2A2A"/>
              </a:buClr>
              <a:buSzPts val="2800"/>
              <a:buFont typeface="Lato"/>
              <a:buAutoNum type="arabicPeriod"/>
            </a:pPr>
            <a:r>
              <a:rPr lang="en" sz="2800">
                <a:solidFill>
                  <a:srgbClr val="2A2A2A"/>
                </a:solidFill>
                <a:latin typeface="Lato"/>
                <a:ea typeface="Lato"/>
                <a:cs typeface="Lato"/>
                <a:sym typeface="Lato"/>
              </a:rPr>
              <a:t>Best Practices</a:t>
            </a:r>
            <a:endParaRPr sz="2800">
              <a:solidFill>
                <a:srgbClr val="2A2A2A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